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9" r:id="rId3"/>
    <p:sldId id="258" r:id="rId4"/>
    <p:sldId id="257" r:id="rId5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ola Spotorno" initials="NS" lastIdx="2" clrIdx="0">
    <p:extLst>
      <p:ext uri="{19B8F6BF-5375-455C-9EA6-DF929625EA0E}">
        <p15:presenceInfo xmlns:p15="http://schemas.microsoft.com/office/powerpoint/2012/main" userId="Nicola Spotorn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74"/>
    <p:restoredTop sz="96405"/>
  </p:normalViewPr>
  <p:slideViewPr>
    <p:cSldViewPr snapToGrid="0">
      <p:cViewPr varScale="1">
        <p:scale>
          <a:sx n="77" d="100"/>
          <a:sy n="77" d="100"/>
        </p:scale>
        <p:origin x="4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294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0-13T22:24:58.002" idx="1">
    <p:pos x="10" y="10"/>
    <p:text>We could use the scrambled images as baseline but still employ the "cross-circle" concept for getting also a motor response: we could present a scramble image and replace/overlap to it another scramble image for 500ms. The participant should press a button when she sees the difference. However, I would need to see it for judging.....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56B043-B869-1240-93B4-70D5A8AA3D19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A6D01-FFE8-C249-ADB8-6B7D2A805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7A6D01-FFE8-C249-ADB8-6B7D2A8053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076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B2389-9AC3-4A57-66E9-825A638E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D7CF23-0415-213E-0AE5-A17AE6C60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86B49-8D26-63B1-63C2-895A491E9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E80E0-3D6F-668E-F0BF-B82A8B87D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236C4-D3B8-FA73-5701-F7925B355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3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C4E32-6C9E-6760-7A45-4122D487B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BAE43A-3A68-3BD4-0A4C-F12AADE92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73E80-44E4-DF8F-9A16-733EABFE0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D7A58-7E8C-218B-A690-9646FA6C4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8F131-CE09-0B2E-A6B4-BC2E02CA9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269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F4DA8A-C455-00EA-B16C-8D86B84BF5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09357C-77C3-0516-B66C-80C1D2A997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7E76B-8975-BC84-ECEE-EBFB1D26F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FD79-061D-F372-C40D-300B69811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D622B-98D6-480F-30B9-0196A5822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57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DECBD-CC20-34CB-FDBF-A580FCA9A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67089-23D0-DD6B-B9CB-C000EF220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20022-9D04-D5C1-CCBC-B1E7F5304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B9546-6D5E-78B9-0AB2-760D2E026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385F0-ACE3-9884-80D9-9459514D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538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02173-A726-8B5F-0E58-97A2F4AEA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9F8A9-5478-B700-4996-57B293A4B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6E6C2-323F-2B75-B093-775BC0FC0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69FA6-8ADC-C6D4-3270-1B284E08A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079A1-10F1-FCCF-7F2B-2A84E48A0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539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72E88-83DF-1B23-2239-D088DE550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BF882-9BBC-FC74-8CD8-1882EB46A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3D7BA9-56BA-B314-76A6-2513FDD9B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97253E-6427-E67F-C0B0-E30CAC689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ED19E-77B4-AFAD-C3E1-58F8A885D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6C63C0-6050-0FB3-3379-25B736497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503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801E6-A71D-CA91-BCA7-B6C2C98D6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FFB065-6E9E-0EAE-5151-F641ACFD38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59920D-B19E-4CAE-C227-9C328D309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4062CA-0AE3-2FAA-3C7A-25121C1A8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7B5400-E9B5-2C17-5AB3-E6E89B66C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5DD475-1F7B-F24A-A7B8-09E56F20C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199EB6-4471-E2C6-22E3-CC58D3C1E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F6845-EFD7-0A0E-F5B5-483FB15D4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441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B448A-8CA1-7CDE-9CC2-5CD00491B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74D6CF-F4DD-1C7C-BCE0-5139B119D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DA9A7B-3095-F19B-5BF3-4DC10C75E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78191C-BD8E-5685-21CC-2CF14B4DC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2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ED7E1C-10AD-0664-F931-34BE9292F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E6F9F5-B7DA-0D09-CDB6-8F4A3A3C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1D7CC6-E210-A703-251C-C04FB106F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9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4FA86-867F-98C8-3336-A85406FEF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142AB-8FB3-ADAC-D38F-838640EBB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9331A5-7B98-2003-2DC2-92DFAABB0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262DA1-313B-2D17-EFE3-E907B0AEA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2E591-32BB-9DC5-96F0-6F2CAB24E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B62CF-DC5E-347D-752D-E9DE43601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6F3E9-175C-3108-9633-DCB33D4BF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D682BF-89B0-E623-A7E1-9C83FAD98D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2D1B78-D8D3-7F27-E674-82775D69A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9CF1A8-6F88-62A8-C86D-8F1C08369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BAB9A-4169-666A-B158-23D6FEB0D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439299-5280-EB8A-E4CB-0F66DF5C0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22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AE09A9-EB38-82FA-C369-58B283421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FDF8A-7834-0E97-AE08-481D7DED0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03C29-1652-5B5D-F369-F974494A61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A9CEB-BAB3-934C-BDB7-9003B7C1F598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CCDD5-628C-302A-09F0-E7747ECDB8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3CDB8-0DA1-C971-6645-0E3AD79976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1D2E4-0350-7142-9568-E6334053D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419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2B51AD0-3FB5-FE40-A076-A90562EB14B9}"/>
              </a:ext>
            </a:extLst>
          </p:cNvPr>
          <p:cNvSpPr/>
          <p:nvPr/>
        </p:nvSpPr>
        <p:spPr>
          <a:xfrm>
            <a:off x="4316551" y="2821812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CD2AF75E-177E-4312-B2D9-392098FA0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0333" y="2841164"/>
            <a:ext cx="867200" cy="91224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88C8DAC-A287-ABDD-0749-CBFD275F32FF}"/>
              </a:ext>
            </a:extLst>
          </p:cNvPr>
          <p:cNvSpPr/>
          <p:nvPr/>
        </p:nvSpPr>
        <p:spPr>
          <a:xfrm flipH="1">
            <a:off x="2701217" y="1611352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82B8EFA6-1218-CD55-026F-879430AA1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787" y="1639933"/>
            <a:ext cx="867200" cy="91224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ED12352-265D-7C2E-6681-84D1F6C59D4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6244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fMRI Recall Task – face/naming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0AAE65-9758-7B2C-9005-92528CD55F73}"/>
              </a:ext>
            </a:extLst>
          </p:cNvPr>
          <p:cNvSpPr txBox="1"/>
          <p:nvPr/>
        </p:nvSpPr>
        <p:spPr>
          <a:xfrm>
            <a:off x="7763550" y="1466041"/>
            <a:ext cx="42611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pairs has been learned on the mobile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30 pairs total (maybe 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* The circle appears for 500 </a:t>
            </a:r>
            <a:r>
              <a:rPr lang="en-GB" dirty="0" err="1"/>
              <a:t>ms</a:t>
            </a:r>
            <a:r>
              <a:rPr lang="en-GB" dirty="0"/>
              <a:t>. The participants are instructed to press a button when they see the circle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* average ISI = 4 sec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Time: 4 minutes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F05081-ABAE-329B-DEFC-F2F6C9EB097E}"/>
              </a:ext>
            </a:extLst>
          </p:cNvPr>
          <p:cNvSpPr txBox="1"/>
          <p:nvPr/>
        </p:nvSpPr>
        <p:spPr>
          <a:xfrm>
            <a:off x="3059160" y="1351277"/>
            <a:ext cx="882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4 sec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B60CBE-78EC-BC88-0458-D1E714708073}"/>
              </a:ext>
            </a:extLst>
          </p:cNvPr>
          <p:cNvSpPr txBox="1"/>
          <p:nvPr/>
        </p:nvSpPr>
        <p:spPr>
          <a:xfrm>
            <a:off x="2690065" y="2466315"/>
            <a:ext cx="1040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P.    O.   T. 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36EA9A4-0195-2ECB-179E-234F510E1EAB}"/>
              </a:ext>
            </a:extLst>
          </p:cNvPr>
          <p:cNvSpPr txBox="1"/>
          <p:nvPr/>
        </p:nvSpPr>
        <p:spPr>
          <a:xfrm>
            <a:off x="3665987" y="1996474"/>
            <a:ext cx="1148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2.5 - 10 sec*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F797305-D1F9-4E40-4455-37FB5284A855}"/>
              </a:ext>
            </a:extLst>
          </p:cNvPr>
          <p:cNvSpPr/>
          <p:nvPr/>
        </p:nvSpPr>
        <p:spPr>
          <a:xfrm>
            <a:off x="3572931" y="2271143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43EACE5-03A7-91BD-D72D-781F14403887}"/>
              </a:ext>
            </a:extLst>
          </p:cNvPr>
          <p:cNvSpPr/>
          <p:nvPr/>
        </p:nvSpPr>
        <p:spPr>
          <a:xfrm>
            <a:off x="3971067" y="2732456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33DE8D5-89C6-9B41-295B-E150B48E8174}"/>
              </a:ext>
            </a:extLst>
          </p:cNvPr>
          <p:cNvSpPr txBox="1"/>
          <p:nvPr/>
        </p:nvSpPr>
        <p:spPr>
          <a:xfrm>
            <a:off x="4316551" y="3669184"/>
            <a:ext cx="1040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M.    J.    S. 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F6CD0DA-E207-5380-EB73-2244DA468BA8}"/>
              </a:ext>
            </a:extLst>
          </p:cNvPr>
          <p:cNvSpPr/>
          <p:nvPr/>
        </p:nvSpPr>
        <p:spPr>
          <a:xfrm>
            <a:off x="5239283" y="3650575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68E66E14-7101-F2AF-E8D2-244010F0F487}"/>
              </a:ext>
            </a:extLst>
          </p:cNvPr>
          <p:cNvSpPr/>
          <p:nvPr/>
        </p:nvSpPr>
        <p:spPr>
          <a:xfrm>
            <a:off x="5628971" y="4113079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48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2B51AD0-3FB5-FE40-A076-A90562EB14B9}"/>
              </a:ext>
            </a:extLst>
          </p:cNvPr>
          <p:cNvSpPr/>
          <p:nvPr/>
        </p:nvSpPr>
        <p:spPr>
          <a:xfrm>
            <a:off x="4316551" y="2821812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9E4F39-FF7F-65F3-0EBF-97C37B7D81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68" t="14959" r="17468" b="40025"/>
          <a:stretch/>
        </p:blipFill>
        <p:spPr>
          <a:xfrm>
            <a:off x="4407923" y="2863790"/>
            <a:ext cx="857386" cy="796089"/>
          </a:xfrm>
          <a:prstGeom prst="ellipse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88C8DAC-A287-ABDD-0749-CBFD275F32FF}"/>
              </a:ext>
            </a:extLst>
          </p:cNvPr>
          <p:cNvSpPr/>
          <p:nvPr/>
        </p:nvSpPr>
        <p:spPr>
          <a:xfrm flipH="1">
            <a:off x="2701217" y="1611352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D12352-265D-7C2E-6681-84D1F6C59D4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6244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fMRI Recall Task – face/occupation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0AAE65-9758-7B2C-9005-92528CD55F73}"/>
              </a:ext>
            </a:extLst>
          </p:cNvPr>
          <p:cNvSpPr txBox="1"/>
          <p:nvPr/>
        </p:nvSpPr>
        <p:spPr>
          <a:xfrm>
            <a:off x="7763550" y="1466041"/>
            <a:ext cx="42611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pairs has been learned on the mobile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30 pairs total (maybe 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* The circle appears for 500 </a:t>
            </a:r>
            <a:r>
              <a:rPr lang="en-GB" dirty="0" err="1"/>
              <a:t>ms</a:t>
            </a:r>
            <a:r>
              <a:rPr lang="en-GB" dirty="0"/>
              <a:t>. The participants are instructed to press a button when they see the circle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* average ISI = 4 sec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Time: 4 minutes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F05081-ABAE-329B-DEFC-F2F6C9EB097E}"/>
              </a:ext>
            </a:extLst>
          </p:cNvPr>
          <p:cNvSpPr txBox="1"/>
          <p:nvPr/>
        </p:nvSpPr>
        <p:spPr>
          <a:xfrm>
            <a:off x="3059160" y="1351277"/>
            <a:ext cx="882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4 sec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B60CBE-78EC-BC88-0458-D1E714708073}"/>
              </a:ext>
            </a:extLst>
          </p:cNvPr>
          <p:cNvSpPr txBox="1"/>
          <p:nvPr/>
        </p:nvSpPr>
        <p:spPr>
          <a:xfrm>
            <a:off x="2690065" y="2466315"/>
            <a:ext cx="1040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A.    I.   T. 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F797305-D1F9-4E40-4455-37FB5284A855}"/>
              </a:ext>
            </a:extLst>
          </p:cNvPr>
          <p:cNvSpPr/>
          <p:nvPr/>
        </p:nvSpPr>
        <p:spPr>
          <a:xfrm>
            <a:off x="3572931" y="2271143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43EACE5-03A7-91BD-D72D-781F14403887}"/>
              </a:ext>
            </a:extLst>
          </p:cNvPr>
          <p:cNvSpPr/>
          <p:nvPr/>
        </p:nvSpPr>
        <p:spPr>
          <a:xfrm>
            <a:off x="3971067" y="2732456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33DE8D5-89C6-9B41-295B-E150B48E8174}"/>
              </a:ext>
            </a:extLst>
          </p:cNvPr>
          <p:cNvSpPr txBox="1"/>
          <p:nvPr/>
        </p:nvSpPr>
        <p:spPr>
          <a:xfrm>
            <a:off x="4316551" y="3669184"/>
            <a:ext cx="1040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E.    J.    R. 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F6CD0DA-E207-5380-EB73-2244DA468BA8}"/>
              </a:ext>
            </a:extLst>
          </p:cNvPr>
          <p:cNvSpPr/>
          <p:nvPr/>
        </p:nvSpPr>
        <p:spPr>
          <a:xfrm>
            <a:off x="5239283" y="3650575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68E66E14-7101-F2AF-E8D2-244010F0F487}"/>
              </a:ext>
            </a:extLst>
          </p:cNvPr>
          <p:cNvSpPr/>
          <p:nvPr/>
        </p:nvSpPr>
        <p:spPr>
          <a:xfrm>
            <a:off x="5628971" y="4113079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274524-5576-711B-C27B-586DF160C4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358"/>
          <a:stretch/>
        </p:blipFill>
        <p:spPr>
          <a:xfrm>
            <a:off x="2861916" y="1684871"/>
            <a:ext cx="763336" cy="771186"/>
          </a:xfrm>
          <a:prstGeom prst="ellipse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9C47D6-730B-6A0C-9043-49EDC59D4B6F}"/>
              </a:ext>
            </a:extLst>
          </p:cNvPr>
          <p:cNvSpPr txBox="1"/>
          <p:nvPr/>
        </p:nvSpPr>
        <p:spPr>
          <a:xfrm>
            <a:off x="3665987" y="1996474"/>
            <a:ext cx="1148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2.5 - 10 sec*</a:t>
            </a:r>
          </a:p>
        </p:txBody>
      </p:sp>
    </p:spTree>
    <p:extLst>
      <p:ext uri="{BB962C8B-B14F-4D97-AF65-F5344CB8AC3E}">
        <p14:creationId xmlns:p14="http://schemas.microsoft.com/office/powerpoint/2010/main" val="3291219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E77D4569-EBFF-397F-B18C-ADA748DDF7AD}"/>
              </a:ext>
            </a:extLst>
          </p:cNvPr>
          <p:cNvSpPr/>
          <p:nvPr/>
        </p:nvSpPr>
        <p:spPr>
          <a:xfrm>
            <a:off x="4721543" y="3112842"/>
            <a:ext cx="4599505" cy="4291567"/>
          </a:xfrm>
          <a:prstGeom prst="ellipse">
            <a:avLst/>
          </a:prstGeom>
          <a:noFill/>
          <a:ln w="2222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2B51AD0-3FB5-FE40-A076-A90562EB14B9}"/>
              </a:ext>
            </a:extLst>
          </p:cNvPr>
          <p:cNvSpPr/>
          <p:nvPr/>
        </p:nvSpPr>
        <p:spPr>
          <a:xfrm>
            <a:off x="6773704" y="4639460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F0293151-F983-D7DB-C12C-B4DF0F997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0169" y="4671738"/>
            <a:ext cx="867200" cy="91225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0FCA298-3A57-2DBE-8159-65E4B0136D3B}"/>
              </a:ext>
            </a:extLst>
          </p:cNvPr>
          <p:cNvSpPr/>
          <p:nvPr/>
        </p:nvSpPr>
        <p:spPr>
          <a:xfrm flipH="1">
            <a:off x="3612011" y="2496342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2A574A6-19F4-F957-ED17-F6B457838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8370" y="2538994"/>
            <a:ext cx="867200" cy="91224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ED12352-265D-7C2E-6681-84D1F6C59D4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6244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fMRI Encoding Task – face/naming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8CCE62-DE48-6D7E-6412-7D6467E03BD2}"/>
              </a:ext>
            </a:extLst>
          </p:cNvPr>
          <p:cNvSpPr/>
          <p:nvPr/>
        </p:nvSpPr>
        <p:spPr>
          <a:xfrm>
            <a:off x="2008070" y="1388669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817C45-32DC-A315-C146-20A6E851B180}"/>
              </a:ext>
            </a:extLst>
          </p:cNvPr>
          <p:cNvSpPr txBox="1"/>
          <p:nvPr/>
        </p:nvSpPr>
        <p:spPr>
          <a:xfrm rot="2205036">
            <a:off x="2132624" y="3575518"/>
            <a:ext cx="1041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Encoding</a:t>
            </a:r>
          </a:p>
          <a:p>
            <a:pPr algn="ctr"/>
            <a:r>
              <a:rPr lang="en-GB" dirty="0"/>
              <a:t>6 pairs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20D2BA36-EC1D-6807-8922-57A159ED5B85}"/>
              </a:ext>
            </a:extLst>
          </p:cNvPr>
          <p:cNvSpPr/>
          <p:nvPr/>
        </p:nvSpPr>
        <p:spPr>
          <a:xfrm rot="18525292">
            <a:off x="2751279" y="1933982"/>
            <a:ext cx="421474" cy="3130871"/>
          </a:xfrm>
          <a:prstGeom prst="leftBrac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CB95C5F-A69E-6504-A90F-1EBF00FB8C05}"/>
              </a:ext>
            </a:extLst>
          </p:cNvPr>
          <p:cNvSpPr/>
          <p:nvPr/>
        </p:nvSpPr>
        <p:spPr>
          <a:xfrm>
            <a:off x="4454239" y="2929397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8C8DAC-A287-ABDD-0749-CBFD275F32FF}"/>
              </a:ext>
            </a:extLst>
          </p:cNvPr>
          <p:cNvSpPr/>
          <p:nvPr/>
        </p:nvSpPr>
        <p:spPr>
          <a:xfrm flipH="1">
            <a:off x="5158370" y="3429000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EADCA457-9AFA-7A13-4086-45BBB9A5813E}"/>
              </a:ext>
            </a:extLst>
          </p:cNvPr>
          <p:cNvSpPr/>
          <p:nvPr/>
        </p:nvSpPr>
        <p:spPr>
          <a:xfrm rot="18525292">
            <a:off x="5730337" y="4214066"/>
            <a:ext cx="421474" cy="3130871"/>
          </a:xfrm>
          <a:prstGeom prst="leftBrac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D6B9C68-7114-4A93-88BE-9CE41891E974}"/>
              </a:ext>
            </a:extLst>
          </p:cNvPr>
          <p:cNvSpPr txBox="1"/>
          <p:nvPr/>
        </p:nvSpPr>
        <p:spPr>
          <a:xfrm rot="2205036">
            <a:off x="4625215" y="5819318"/>
            <a:ext cx="1967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“Immediate”-recall</a:t>
            </a:r>
          </a:p>
          <a:p>
            <a:pPr algn="ctr"/>
            <a:r>
              <a:rPr lang="en-GB" dirty="0"/>
              <a:t>6 pairs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0AAE65-9758-7B2C-9005-92528CD55F73}"/>
              </a:ext>
            </a:extLst>
          </p:cNvPr>
          <p:cNvSpPr txBox="1"/>
          <p:nvPr/>
        </p:nvSpPr>
        <p:spPr>
          <a:xfrm>
            <a:off x="7897365" y="1093532"/>
            <a:ext cx="42611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30 pairs total (maybe 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* The circle appears for 500 </a:t>
            </a:r>
            <a:r>
              <a:rPr lang="en-GB" dirty="0" err="1"/>
              <a:t>ms</a:t>
            </a:r>
            <a:r>
              <a:rPr lang="en-GB" dirty="0"/>
              <a:t>. The participants are instructed to press a button when they see the circle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* average ISI = 4 sec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Time: 4 minutes for encoding and 4 for immediate recall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B9ED5A2-A313-5AA8-2BA6-9F254C0E3FB7}"/>
              </a:ext>
            </a:extLst>
          </p:cNvPr>
          <p:cNvSpPr txBox="1"/>
          <p:nvPr/>
        </p:nvSpPr>
        <p:spPr>
          <a:xfrm>
            <a:off x="2319871" y="1086590"/>
            <a:ext cx="882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4 sec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F05081-ABAE-329B-DEFC-F2F6C9EB097E}"/>
              </a:ext>
            </a:extLst>
          </p:cNvPr>
          <p:cNvSpPr txBox="1"/>
          <p:nvPr/>
        </p:nvSpPr>
        <p:spPr>
          <a:xfrm>
            <a:off x="5393201" y="3101450"/>
            <a:ext cx="882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4 sec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93AC8087-9AB8-C288-01B1-C6646C609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387" y="1413019"/>
            <a:ext cx="867200" cy="91225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3FB60CBE-78EC-BC88-0458-D1E714708073}"/>
              </a:ext>
            </a:extLst>
          </p:cNvPr>
          <p:cNvSpPr txBox="1"/>
          <p:nvPr/>
        </p:nvSpPr>
        <p:spPr>
          <a:xfrm>
            <a:off x="5147218" y="4283963"/>
            <a:ext cx="1040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N.    O.   E. 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9CD554-2857-707E-4C61-5AB3852862C2}"/>
              </a:ext>
            </a:extLst>
          </p:cNvPr>
          <p:cNvSpPr/>
          <p:nvPr/>
        </p:nvSpPr>
        <p:spPr>
          <a:xfrm>
            <a:off x="2870952" y="1972801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DBE258ED-29CB-BA34-1551-663A1FCD3635}"/>
              </a:ext>
            </a:extLst>
          </p:cNvPr>
          <p:cNvSpPr/>
          <p:nvPr/>
        </p:nvSpPr>
        <p:spPr>
          <a:xfrm>
            <a:off x="3269088" y="2434114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A790675-17F7-B36D-CAE7-8AF51A8D34CF}"/>
              </a:ext>
            </a:extLst>
          </p:cNvPr>
          <p:cNvSpPr txBox="1"/>
          <p:nvPr/>
        </p:nvSpPr>
        <p:spPr>
          <a:xfrm>
            <a:off x="3671225" y="3349357"/>
            <a:ext cx="882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Erik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36EA9A4-0195-2ECB-179E-234F510E1EAB}"/>
              </a:ext>
            </a:extLst>
          </p:cNvPr>
          <p:cNvSpPr txBox="1"/>
          <p:nvPr/>
        </p:nvSpPr>
        <p:spPr>
          <a:xfrm>
            <a:off x="6112034" y="3814122"/>
            <a:ext cx="11598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2.5 - 10 sec*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DD36E993-E7C9-3672-8AE3-D9599156C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834" y="3451243"/>
            <a:ext cx="867200" cy="912249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8F797305-D1F9-4E40-4455-37FB5284A855}"/>
              </a:ext>
            </a:extLst>
          </p:cNvPr>
          <p:cNvSpPr/>
          <p:nvPr/>
        </p:nvSpPr>
        <p:spPr>
          <a:xfrm>
            <a:off x="6030084" y="4088791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43EACE5-03A7-91BD-D72D-781F14403887}"/>
              </a:ext>
            </a:extLst>
          </p:cNvPr>
          <p:cNvSpPr/>
          <p:nvPr/>
        </p:nvSpPr>
        <p:spPr>
          <a:xfrm>
            <a:off x="6428220" y="4550104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33DE8D5-89C6-9B41-295B-E150B48E8174}"/>
              </a:ext>
            </a:extLst>
          </p:cNvPr>
          <p:cNvSpPr txBox="1"/>
          <p:nvPr/>
        </p:nvSpPr>
        <p:spPr>
          <a:xfrm>
            <a:off x="6773704" y="5486832"/>
            <a:ext cx="1040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K.    L.    S. 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F6CD0DA-E207-5380-EB73-2244DA468BA8}"/>
              </a:ext>
            </a:extLst>
          </p:cNvPr>
          <p:cNvSpPr/>
          <p:nvPr/>
        </p:nvSpPr>
        <p:spPr>
          <a:xfrm>
            <a:off x="7696436" y="5468223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7BE59D0-BB4B-321D-66C8-898D76C064C0}"/>
              </a:ext>
            </a:extLst>
          </p:cNvPr>
          <p:cNvSpPr/>
          <p:nvPr/>
        </p:nvSpPr>
        <p:spPr>
          <a:xfrm>
            <a:off x="4850105" y="3391900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68E66E14-7101-F2AF-E8D2-244010F0F487}"/>
              </a:ext>
            </a:extLst>
          </p:cNvPr>
          <p:cNvSpPr/>
          <p:nvPr/>
        </p:nvSpPr>
        <p:spPr>
          <a:xfrm>
            <a:off x="8086124" y="5930727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357574-B698-B9D4-5B15-8D9D38B31BA4}"/>
              </a:ext>
            </a:extLst>
          </p:cNvPr>
          <p:cNvSpPr txBox="1"/>
          <p:nvPr/>
        </p:nvSpPr>
        <p:spPr>
          <a:xfrm>
            <a:off x="2086532" y="2220934"/>
            <a:ext cx="882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Karl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711CB22-6DE0-90A1-2767-B28C272668C7}"/>
              </a:ext>
            </a:extLst>
          </p:cNvPr>
          <p:cNvCxnSpPr/>
          <p:nvPr/>
        </p:nvCxnSpPr>
        <p:spPr>
          <a:xfrm>
            <a:off x="9478537" y="5228833"/>
            <a:ext cx="802887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853A2243-51D8-E7D9-CBDD-571CF4A8FF3F}"/>
              </a:ext>
            </a:extLst>
          </p:cNvPr>
          <p:cNvSpPr txBox="1"/>
          <p:nvPr/>
        </p:nvSpPr>
        <p:spPr>
          <a:xfrm>
            <a:off x="10203913" y="5074944"/>
            <a:ext cx="1014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Too long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BCBB9D-C849-F3DE-8D0E-2BBF1EC0AE5A}"/>
              </a:ext>
            </a:extLst>
          </p:cNvPr>
          <p:cNvSpPr txBox="1"/>
          <p:nvPr/>
        </p:nvSpPr>
        <p:spPr>
          <a:xfrm>
            <a:off x="2962016" y="1707406"/>
            <a:ext cx="1148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2.5 - 10 sec*</a:t>
            </a:r>
          </a:p>
        </p:txBody>
      </p:sp>
    </p:spTree>
    <p:extLst>
      <p:ext uri="{BB962C8B-B14F-4D97-AF65-F5344CB8AC3E}">
        <p14:creationId xmlns:p14="http://schemas.microsoft.com/office/powerpoint/2010/main" val="2478869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98CCE62-DE48-6D7E-6412-7D6467E03BD2}"/>
              </a:ext>
            </a:extLst>
          </p:cNvPr>
          <p:cNvSpPr/>
          <p:nvPr/>
        </p:nvSpPr>
        <p:spPr>
          <a:xfrm>
            <a:off x="2008070" y="1388669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FC1415-03A9-0CFE-A28B-E1B968D05C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85" t="13525" r="10502" b="25691"/>
          <a:stretch/>
        </p:blipFill>
        <p:spPr>
          <a:xfrm>
            <a:off x="2121004" y="1424762"/>
            <a:ext cx="841229" cy="843384"/>
          </a:xfrm>
          <a:prstGeom prst="ellipse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0FCA298-3A57-2DBE-8159-65E4B0136D3B}"/>
              </a:ext>
            </a:extLst>
          </p:cNvPr>
          <p:cNvSpPr/>
          <p:nvPr/>
        </p:nvSpPr>
        <p:spPr>
          <a:xfrm flipH="1">
            <a:off x="3612011" y="2496342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EA641F-4E32-1C47-6F65-FEACFCD2C4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86" r="6814" b="40599"/>
          <a:stretch/>
        </p:blipFill>
        <p:spPr>
          <a:xfrm>
            <a:off x="3728231" y="2531958"/>
            <a:ext cx="841230" cy="897042"/>
          </a:xfrm>
          <a:prstGeom prst="ellipse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ED12352-265D-7C2E-6681-84D1F6C59D4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6244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fMRI Encoding Task – face/occupation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817C45-32DC-A315-C146-20A6E851B180}"/>
              </a:ext>
            </a:extLst>
          </p:cNvPr>
          <p:cNvSpPr txBox="1"/>
          <p:nvPr/>
        </p:nvSpPr>
        <p:spPr>
          <a:xfrm rot="2205036">
            <a:off x="2132624" y="3575518"/>
            <a:ext cx="1041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Encoding</a:t>
            </a:r>
          </a:p>
          <a:p>
            <a:pPr algn="ctr"/>
            <a:r>
              <a:rPr lang="en-GB" dirty="0"/>
              <a:t>6 pairs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20D2BA36-EC1D-6807-8922-57A159ED5B85}"/>
              </a:ext>
            </a:extLst>
          </p:cNvPr>
          <p:cNvSpPr/>
          <p:nvPr/>
        </p:nvSpPr>
        <p:spPr>
          <a:xfrm rot="18525292">
            <a:off x="2751279" y="1933982"/>
            <a:ext cx="421474" cy="3130871"/>
          </a:xfrm>
          <a:prstGeom prst="leftBrac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CB95C5F-A69E-6504-A90F-1EBF00FB8C05}"/>
              </a:ext>
            </a:extLst>
          </p:cNvPr>
          <p:cNvSpPr/>
          <p:nvPr/>
        </p:nvSpPr>
        <p:spPr>
          <a:xfrm>
            <a:off x="4454239" y="2929397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8C8DAC-A287-ABDD-0749-CBFD275F32FF}"/>
              </a:ext>
            </a:extLst>
          </p:cNvPr>
          <p:cNvSpPr/>
          <p:nvPr/>
        </p:nvSpPr>
        <p:spPr>
          <a:xfrm flipH="1">
            <a:off x="5158370" y="3429000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EADCA457-9AFA-7A13-4086-45BBB9A5813E}"/>
              </a:ext>
            </a:extLst>
          </p:cNvPr>
          <p:cNvSpPr/>
          <p:nvPr/>
        </p:nvSpPr>
        <p:spPr>
          <a:xfrm rot="18525292">
            <a:off x="5730337" y="4214066"/>
            <a:ext cx="421474" cy="3130871"/>
          </a:xfrm>
          <a:prstGeom prst="leftBrac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D6B9C68-7114-4A93-88BE-9CE41891E974}"/>
              </a:ext>
            </a:extLst>
          </p:cNvPr>
          <p:cNvSpPr txBox="1"/>
          <p:nvPr/>
        </p:nvSpPr>
        <p:spPr>
          <a:xfrm rot="2205036">
            <a:off x="4625215" y="5819318"/>
            <a:ext cx="1967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“Immediate”-recall</a:t>
            </a:r>
          </a:p>
          <a:p>
            <a:pPr algn="ctr"/>
            <a:r>
              <a:rPr lang="en-GB" dirty="0"/>
              <a:t>6 pairs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B9ED5A2-A313-5AA8-2BA6-9F254C0E3FB7}"/>
              </a:ext>
            </a:extLst>
          </p:cNvPr>
          <p:cNvSpPr txBox="1"/>
          <p:nvPr/>
        </p:nvSpPr>
        <p:spPr>
          <a:xfrm>
            <a:off x="2319871" y="1086590"/>
            <a:ext cx="882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4 sec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F05081-ABAE-329B-DEFC-F2F6C9EB097E}"/>
              </a:ext>
            </a:extLst>
          </p:cNvPr>
          <p:cNvSpPr txBox="1"/>
          <p:nvPr/>
        </p:nvSpPr>
        <p:spPr>
          <a:xfrm>
            <a:off x="5393201" y="3101450"/>
            <a:ext cx="882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4 sec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B60CBE-78EC-BC88-0458-D1E714708073}"/>
              </a:ext>
            </a:extLst>
          </p:cNvPr>
          <p:cNvSpPr txBox="1"/>
          <p:nvPr/>
        </p:nvSpPr>
        <p:spPr>
          <a:xfrm>
            <a:off x="5158369" y="4283963"/>
            <a:ext cx="1040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N.    I.   E. 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9CD554-2857-707E-4C61-5AB3852862C2}"/>
              </a:ext>
            </a:extLst>
          </p:cNvPr>
          <p:cNvSpPr/>
          <p:nvPr/>
        </p:nvSpPr>
        <p:spPr>
          <a:xfrm>
            <a:off x="2870952" y="1972801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DBE258ED-29CB-BA34-1551-663A1FCD3635}"/>
              </a:ext>
            </a:extLst>
          </p:cNvPr>
          <p:cNvSpPr/>
          <p:nvPr/>
        </p:nvSpPr>
        <p:spPr>
          <a:xfrm>
            <a:off x="3269088" y="2434114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A790675-17F7-B36D-CAE7-8AF51A8D34CF}"/>
              </a:ext>
            </a:extLst>
          </p:cNvPr>
          <p:cNvSpPr txBox="1"/>
          <p:nvPr/>
        </p:nvSpPr>
        <p:spPr>
          <a:xfrm>
            <a:off x="3539548" y="3359385"/>
            <a:ext cx="12033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err="1"/>
              <a:t>Ingenjör</a:t>
            </a:r>
            <a:endParaRPr lang="en-GB" sz="12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2B51AD0-3FB5-FE40-A076-A90562EB14B9}"/>
              </a:ext>
            </a:extLst>
          </p:cNvPr>
          <p:cNvSpPr/>
          <p:nvPr/>
        </p:nvSpPr>
        <p:spPr>
          <a:xfrm>
            <a:off x="6773704" y="4639460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33DE8D5-89C6-9B41-295B-E150B48E8174}"/>
              </a:ext>
            </a:extLst>
          </p:cNvPr>
          <p:cNvSpPr txBox="1"/>
          <p:nvPr/>
        </p:nvSpPr>
        <p:spPr>
          <a:xfrm>
            <a:off x="6773704" y="5497983"/>
            <a:ext cx="1040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L.    A.    E. 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F6CD0DA-E207-5380-EB73-2244DA468BA8}"/>
              </a:ext>
            </a:extLst>
          </p:cNvPr>
          <p:cNvSpPr/>
          <p:nvPr/>
        </p:nvSpPr>
        <p:spPr>
          <a:xfrm>
            <a:off x="7696436" y="5468223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7BE59D0-BB4B-321D-66C8-898D76C064C0}"/>
              </a:ext>
            </a:extLst>
          </p:cNvPr>
          <p:cNvSpPr/>
          <p:nvPr/>
        </p:nvSpPr>
        <p:spPr>
          <a:xfrm>
            <a:off x="4850105" y="3391900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68E66E14-7101-F2AF-E8D2-244010F0F487}"/>
              </a:ext>
            </a:extLst>
          </p:cNvPr>
          <p:cNvSpPr/>
          <p:nvPr/>
        </p:nvSpPr>
        <p:spPr>
          <a:xfrm>
            <a:off x="8086124" y="5930727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357574-B698-B9D4-5B15-8D9D38B31BA4}"/>
              </a:ext>
            </a:extLst>
          </p:cNvPr>
          <p:cNvSpPr txBox="1"/>
          <p:nvPr/>
        </p:nvSpPr>
        <p:spPr>
          <a:xfrm>
            <a:off x="2020313" y="2241968"/>
            <a:ext cx="1038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err="1"/>
              <a:t>Läkare</a:t>
            </a:r>
            <a:endParaRPr lang="en-GB" sz="1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788B81B-84D3-C4F1-0876-709E2CF6B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85" t="13525" r="10502" b="25691"/>
          <a:stretch/>
        </p:blipFill>
        <p:spPr>
          <a:xfrm>
            <a:off x="6873154" y="4695478"/>
            <a:ext cx="841229" cy="843384"/>
          </a:xfrm>
          <a:prstGeom prst="ellipse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357535-BF2F-6CAD-1DD4-6FDC4BE9E4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86" r="6814" b="40599"/>
          <a:stretch/>
        </p:blipFill>
        <p:spPr>
          <a:xfrm>
            <a:off x="5257129" y="3464961"/>
            <a:ext cx="841230" cy="897042"/>
          </a:xfrm>
          <a:prstGeom prst="ellipse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8F797305-D1F9-4E40-4455-37FB5284A855}"/>
              </a:ext>
            </a:extLst>
          </p:cNvPr>
          <p:cNvSpPr/>
          <p:nvPr/>
        </p:nvSpPr>
        <p:spPr>
          <a:xfrm>
            <a:off x="6030084" y="4088791"/>
            <a:ext cx="1040131" cy="114004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43EACE5-03A7-91BD-D72D-781F14403887}"/>
              </a:ext>
            </a:extLst>
          </p:cNvPr>
          <p:cNvSpPr/>
          <p:nvPr/>
        </p:nvSpPr>
        <p:spPr>
          <a:xfrm>
            <a:off x="6428220" y="4550104"/>
            <a:ext cx="237893" cy="237893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EC44E3-B721-E9DB-9BF9-0EAB4F5C9841}"/>
              </a:ext>
            </a:extLst>
          </p:cNvPr>
          <p:cNvSpPr txBox="1"/>
          <p:nvPr/>
        </p:nvSpPr>
        <p:spPr>
          <a:xfrm>
            <a:off x="7897365" y="1093532"/>
            <a:ext cx="42611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30 pairs total (maybe 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* The circle appears for 500 </a:t>
            </a:r>
            <a:r>
              <a:rPr lang="en-GB" dirty="0" err="1"/>
              <a:t>ms</a:t>
            </a:r>
            <a:r>
              <a:rPr lang="en-GB" dirty="0"/>
              <a:t>. The participants are instructed to press a button when they see the circle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* average ISI = 4 sec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Time: 4 minutes for encoding and 4 for immediate recall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5530D1-8261-8524-7F6E-291CD486D4ED}"/>
              </a:ext>
            </a:extLst>
          </p:cNvPr>
          <p:cNvSpPr/>
          <p:nvPr/>
        </p:nvSpPr>
        <p:spPr>
          <a:xfrm>
            <a:off x="4721543" y="3112842"/>
            <a:ext cx="4599505" cy="4291567"/>
          </a:xfrm>
          <a:prstGeom prst="ellipse">
            <a:avLst/>
          </a:prstGeom>
          <a:noFill/>
          <a:ln w="2222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13D4EAA-0285-FE84-9EA6-CF0B430C0FC1}"/>
              </a:ext>
            </a:extLst>
          </p:cNvPr>
          <p:cNvCxnSpPr/>
          <p:nvPr/>
        </p:nvCxnSpPr>
        <p:spPr>
          <a:xfrm>
            <a:off x="9478537" y="5228833"/>
            <a:ext cx="802887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B98ED31-2B69-7CC1-6200-3397A40AE26F}"/>
              </a:ext>
            </a:extLst>
          </p:cNvPr>
          <p:cNvSpPr txBox="1"/>
          <p:nvPr/>
        </p:nvSpPr>
        <p:spPr>
          <a:xfrm>
            <a:off x="10203913" y="5074944"/>
            <a:ext cx="1014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Too long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A78EDD-86AE-6957-9CE8-326DBE9B74BE}"/>
              </a:ext>
            </a:extLst>
          </p:cNvPr>
          <p:cNvSpPr txBox="1"/>
          <p:nvPr/>
        </p:nvSpPr>
        <p:spPr>
          <a:xfrm>
            <a:off x="6112034" y="3814122"/>
            <a:ext cx="11598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2.5 - 10 sec*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30D26B-6213-6E5F-9940-DB759FA3248A}"/>
              </a:ext>
            </a:extLst>
          </p:cNvPr>
          <p:cNvSpPr txBox="1"/>
          <p:nvPr/>
        </p:nvSpPr>
        <p:spPr>
          <a:xfrm>
            <a:off x="2962016" y="1707406"/>
            <a:ext cx="1148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2.5 - 10 sec*</a:t>
            </a:r>
          </a:p>
        </p:txBody>
      </p:sp>
    </p:spTree>
    <p:extLst>
      <p:ext uri="{BB962C8B-B14F-4D97-AF65-F5344CB8AC3E}">
        <p14:creationId xmlns:p14="http://schemas.microsoft.com/office/powerpoint/2010/main" val="2254247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343</Words>
  <Application>Microsoft Office PowerPoint</Application>
  <PresentationFormat>Widescreen</PresentationFormat>
  <Paragraphs>69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 Spotorno</dc:creator>
  <cp:lastModifiedBy>Emil Olsson</cp:lastModifiedBy>
  <cp:revision>7</cp:revision>
  <dcterms:created xsi:type="dcterms:W3CDTF">2022-10-13T19:02:25Z</dcterms:created>
  <dcterms:modified xsi:type="dcterms:W3CDTF">2022-10-17T07:54:04Z</dcterms:modified>
</cp:coreProperties>
</file>

<file path=docProps/thumbnail.jpeg>
</file>